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83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74" r:id="rId8"/>
    <p:sldId id="261" r:id="rId9"/>
    <p:sldId id="263" r:id="rId10"/>
    <p:sldId id="264" r:id="rId11"/>
    <p:sldId id="265" r:id="rId12"/>
    <p:sldId id="271" r:id="rId13"/>
    <p:sldId id="266" r:id="rId14"/>
    <p:sldId id="272" r:id="rId15"/>
    <p:sldId id="273" r:id="rId16"/>
    <p:sldId id="267" r:id="rId17"/>
    <p:sldId id="269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/>
    <p:restoredTop sz="94626"/>
  </p:normalViewPr>
  <p:slideViewPr>
    <p:cSldViewPr snapToGrid="0" snapToObjects="1">
      <p:cViewPr varScale="1">
        <p:scale>
          <a:sx n="104" d="100"/>
          <a:sy n="104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1pPr>
            <a:lvl2pPr marL="0" marR="0" lvl="1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2pPr>
            <a:lvl3pPr marL="0" marR="0" lvl="2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3pPr>
            <a:lvl4pPr marL="0" marR="0" lvl="3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4pPr>
            <a:lvl5pPr marL="0" marR="0" lvl="4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5pPr>
            <a:lvl6pPr marL="0" marR="0" lvl="5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6pPr>
            <a:lvl7pPr marL="0" marR="0" lvl="6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7pPr>
            <a:lvl8pPr marL="0" marR="0" lvl="7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8pPr>
            <a:lvl9pPr marL="0" marR="0" lvl="8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buSzPct val="100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3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Bulle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708454" y="141896"/>
            <a:ext cx="7978345" cy="510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2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26330" cy="685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5" y="6070600"/>
            <a:ext cx="1082215" cy="5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5">
            <a:alphaModFix amt="34901"/>
          </a:blip>
          <a:srcRect/>
          <a:stretch/>
        </p:blipFill>
        <p:spPr>
          <a:xfrm>
            <a:off x="5840412" y="0"/>
            <a:ext cx="2958735" cy="68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875" y="357187"/>
            <a:ext cx="1872714" cy="54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4075112" y="320675"/>
            <a:ext cx="2047875" cy="8302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91425" bIns="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298"/>
              </a:buClr>
              <a:buSzPct val="100000"/>
              <a:buFont typeface="Arial Narrow"/>
              <a:buNone/>
            </a:pPr>
            <a:r>
              <a:rPr lang="en-US" sz="1800" b="1" i="0" u="none" strike="noStrike" cap="none">
                <a:solidFill>
                  <a:srgbClr val="006298"/>
                </a:solidFill>
                <a:latin typeface="Arial Narrow"/>
                <a:ea typeface="Arial Narrow"/>
                <a:cs typeface="Arial Narrow"/>
                <a:sym typeface="Arial Narrow"/>
              </a:rPr>
              <a:t>MONASH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BIOINFORMATICS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PLATFORM</a:t>
            </a:r>
          </a:p>
        </p:txBody>
      </p:sp>
      <p:grpSp>
        <p:nvGrpSpPr>
          <p:cNvPr id="14" name="Shape 14"/>
          <p:cNvGrpSpPr/>
          <p:nvPr/>
        </p:nvGrpSpPr>
        <p:grpSpPr>
          <a:xfrm>
            <a:off x="1534561" y="5310393"/>
            <a:ext cx="3437264" cy="969246"/>
            <a:chOff x="0" y="0"/>
            <a:chExt cx="2147483647" cy="2147483647"/>
          </a:xfrm>
        </p:grpSpPr>
        <p:pic>
          <p:nvPicPr>
            <p:cNvPr id="15" name="Shape 15"/>
            <p:cNvPicPr preferRelativeResize="0"/>
            <p:nvPr/>
          </p:nvPicPr>
          <p:blipFill rotWithShape="1">
            <a:blip r:embed="rId7">
              <a:alphaModFix amt="60000"/>
            </a:blip>
            <a:srcRect/>
            <a:stretch/>
          </p:blipFill>
          <p:spPr>
            <a:xfrm>
              <a:off x="4518477" y="833684451"/>
              <a:ext cx="193071879" cy="63180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6"/>
            <p:cNvSpPr txBox="1"/>
            <p:nvPr/>
          </p:nvSpPr>
          <p:spPr>
            <a:xfrm>
              <a:off x="180191173" y="0"/>
              <a:ext cx="877795707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7" name="Shape 17"/>
            <p:cNvPicPr preferRelativeResize="0"/>
            <p:nvPr/>
          </p:nvPicPr>
          <p:blipFill rotWithShape="1">
            <a:blip r:embed="rId8">
              <a:alphaModFix amt="60000"/>
            </a:blip>
            <a:srcRect/>
            <a:stretch/>
          </p:blipFill>
          <p:spPr>
            <a:xfrm>
              <a:off x="2426762" y="1443420502"/>
              <a:ext cx="193784811" cy="63414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18"/>
            <p:cNvSpPr txBox="1"/>
            <p:nvPr/>
          </p:nvSpPr>
          <p:spPr>
            <a:xfrm>
              <a:off x="172943686" y="745850401"/>
              <a:ext cx="1974539960" cy="810087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8826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9286"/>
                <a:buFont typeface="Arial"/>
                <a:buNone/>
              </a:pPr>
              <a:r>
                <a:rPr lang="en-US" sz="1395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9" name="Shape 19"/>
            <p:cNvSpPr txBox="1"/>
            <p:nvPr/>
          </p:nvSpPr>
          <p:spPr>
            <a:xfrm>
              <a:off x="180191173" y="1414510302"/>
              <a:ext cx="1755591415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20" name="Shape 20"/>
            <p:cNvPicPr preferRelativeResize="0"/>
            <p:nvPr/>
          </p:nvPicPr>
          <p:blipFill rotWithShape="1">
            <a:blip r:embed="rId9">
              <a:alphaModFix amt="60000"/>
            </a:blip>
            <a:srcRect/>
            <a:stretch/>
          </p:blipFill>
          <p:spPr>
            <a:xfrm>
              <a:off x="0" y="44874347"/>
              <a:ext cx="204612571" cy="6694951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0" y="615315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0" y="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24073"/>
          <a:stretch/>
        </p:blipFill>
        <p:spPr>
          <a:xfrm>
            <a:off x="0" y="0"/>
            <a:ext cx="4082705" cy="71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" y="6332537"/>
            <a:ext cx="1242505" cy="3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40767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2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615898" y="6661146"/>
            <a:ext cx="2444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6022131" y="6132741"/>
            <a:ext cx="3306069" cy="737219"/>
            <a:chOff x="0" y="0"/>
            <a:chExt cx="2147483581" cy="2147483585"/>
          </a:xfrm>
        </p:grpSpPr>
        <p:pic>
          <p:nvPicPr>
            <p:cNvPr id="180" name="Shape 180"/>
            <p:cNvPicPr preferRelativeResize="0"/>
            <p:nvPr/>
          </p:nvPicPr>
          <p:blipFill rotWithShape="1">
            <a:blip r:embed="rId5">
              <a:alphaModFix amt="60000"/>
            </a:blip>
            <a:srcRect/>
            <a:stretch/>
          </p:blipFill>
          <p:spPr>
            <a:xfrm>
              <a:off x="8312470" y="776949000"/>
              <a:ext cx="166224619" cy="63894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 txBox="1"/>
            <p:nvPr/>
          </p:nvSpPr>
          <p:spPr>
            <a:xfrm>
              <a:off x="150088263" y="0"/>
              <a:ext cx="1979797668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82" name="Shape 182"/>
            <p:cNvPicPr preferRelativeResize="0"/>
            <p:nvPr/>
          </p:nvPicPr>
          <p:blipFill rotWithShape="1">
            <a:blip r:embed="rId6">
              <a:alphaModFix amt="60000"/>
            </a:blip>
            <a:srcRect/>
            <a:stretch/>
          </p:blipFill>
          <p:spPr>
            <a:xfrm>
              <a:off x="0" y="1333290000"/>
              <a:ext cx="185422163" cy="71273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Shape 183"/>
            <p:cNvSpPr txBox="1"/>
            <p:nvPr/>
          </p:nvSpPr>
          <p:spPr>
            <a:xfrm>
              <a:off x="154487488" y="625645050"/>
              <a:ext cx="1992996094" cy="913103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145688675" y="1251288700"/>
              <a:ext cx="1992996094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185" name="Shape 18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95106" y="145150375"/>
              <a:ext cx="170694761" cy="6561287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274637" y="2130425"/>
            <a:ext cx="5351462" cy="773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lang="en-AU" sz="3000" b="0" i="0" u="none" strike="noStrike" cap="none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Introducing R</a:t>
            </a:r>
            <a:endParaRPr sz="30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274637" y="2903838"/>
            <a:ext cx="5351462" cy="13427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 to R Workshop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dirty="0" smtClean="0"/>
              <a:t>Trainers </a:t>
            </a:r>
            <a:r>
              <a:rPr lang="mr-IN" dirty="0" smtClean="0"/>
              <a:t>–</a:t>
            </a:r>
            <a:r>
              <a:rPr lang="en-AU" dirty="0" smtClean="0"/>
              <a:t> Dr Paul Harrison &amp; Adele Barugahare</a:t>
            </a:r>
            <a:endParaRPr lang="en-AU" dirty="0" smtClean="0"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Helpers </a:t>
            </a:r>
            <a:r>
              <a:rPr lang="mr-IN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–</a:t>
            </a: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Dr Sarah Williams &amp; Dr Nick Wong</a:t>
            </a:r>
            <a:endParaRPr sz="18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27" y="2853670"/>
            <a:ext cx="5659394" cy="306820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out in R </a:t>
            </a:r>
          </a:p>
          <a:p>
            <a:r>
              <a:rPr lang="en-US" dirty="0" smtClean="0"/>
              <a:t>Working </a:t>
            </a:r>
            <a:r>
              <a:rPr lang="en-US" dirty="0" smtClean="0"/>
              <a:t>with </a:t>
            </a:r>
            <a:r>
              <a:rPr lang="en-US" dirty="0" smtClean="0"/>
              <a:t>tidy data </a:t>
            </a:r>
            <a:r>
              <a:rPr lang="en-US" dirty="0" smtClean="0"/>
              <a:t>frames</a:t>
            </a:r>
          </a:p>
          <a:p>
            <a:r>
              <a:rPr lang="en-US" dirty="0" smtClean="0"/>
              <a:t>Plotting with ggplot2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1"/>
            <a:ext cx="8319621" cy="3254242"/>
          </a:xfrm>
        </p:spPr>
        <p:txBody>
          <a:bodyPr/>
          <a:lstStyle/>
          <a:p>
            <a:r>
              <a:rPr lang="en-US" dirty="0" smtClean="0"/>
              <a:t>Things we won’t be covering but are of note:</a:t>
            </a:r>
          </a:p>
          <a:p>
            <a:pPr lvl="1"/>
            <a:r>
              <a:rPr lang="en-US" dirty="0" smtClean="0"/>
              <a:t>Base R</a:t>
            </a:r>
          </a:p>
          <a:p>
            <a:pPr lvl="1"/>
            <a:r>
              <a:rPr lang="en-AU" dirty="0"/>
              <a:t>Writing your own functions &amp; </a:t>
            </a:r>
            <a:r>
              <a:rPr lang="en-AU" dirty="0" smtClean="0"/>
              <a:t>loops</a:t>
            </a:r>
            <a:endParaRPr lang="en-US" dirty="0" smtClean="0"/>
          </a:p>
          <a:p>
            <a:pPr lvl="1"/>
            <a:r>
              <a:rPr lang="en-US" dirty="0" smtClean="0"/>
              <a:t>Statistical </a:t>
            </a:r>
            <a:r>
              <a:rPr lang="en-US" dirty="0" smtClean="0"/>
              <a:t>modelling (lm, </a:t>
            </a:r>
            <a:r>
              <a:rPr lang="en-US" dirty="0" err="1" smtClean="0"/>
              <a:t>glm</a:t>
            </a:r>
            <a:r>
              <a:rPr lang="mr-IN" dirty="0" smtClean="0"/>
              <a:t>……</a:t>
            </a:r>
            <a:r>
              <a:rPr lang="en-AU" dirty="0" smtClean="0"/>
              <a:t>).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Advanced R workshops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won’t be covering but are important in the interest of time.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26" y="3175687"/>
            <a:ext cx="2533135" cy="25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068636"/>
            <a:ext cx="8319621" cy="4688587"/>
          </a:xfrm>
        </p:spPr>
        <p:txBody>
          <a:bodyPr/>
          <a:lstStyle/>
          <a:p>
            <a:r>
              <a:rPr lang="en-US" dirty="0" smtClean="0"/>
              <a:t>Workshop notes</a:t>
            </a:r>
          </a:p>
          <a:p>
            <a:r>
              <a:rPr lang="en-US" dirty="0" err="1" smtClean="0"/>
              <a:t>Etherpad</a:t>
            </a:r>
            <a:endParaRPr lang="en-US" dirty="0" smtClean="0"/>
          </a:p>
          <a:p>
            <a:r>
              <a:rPr lang="en-US" dirty="0" smtClean="0"/>
              <a:t>Sticky notes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today’s workshop works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signalling</a:t>
            </a:r>
            <a:r>
              <a:rPr lang="en-US" dirty="0" smtClean="0"/>
              <a:t> for help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98023" y="2588799"/>
            <a:ext cx="2644346" cy="2557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25861" y="2588799"/>
            <a:ext cx="2644346" cy="255784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96893" y="5449446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need help please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3584" y="5449446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am all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945"/>
            <a:ext cx="9144000" cy="29893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workbook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5431" y="1121927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Explanatory text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080080">
            <a:off x="5066271" y="1519311"/>
            <a:ext cx="679622" cy="259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45431" y="383855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The code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278507">
            <a:off x="3614269" y="3671806"/>
            <a:ext cx="1865662" cy="2421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6283"/>
            <a:ext cx="9144000" cy="2297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7634" r="1352" b="11973"/>
          <a:stretch/>
        </p:blipFill>
        <p:spPr>
          <a:xfrm>
            <a:off x="0" y="1118460"/>
            <a:ext cx="9057503" cy="18782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workbook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Challenges and tips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0002" y="3308537"/>
            <a:ext cx="7189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We will give you challenges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and tips through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the workshop to work with the example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data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2629592">
            <a:off x="3633636" y="2831324"/>
            <a:ext cx="642551" cy="3307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3263855">
            <a:off x="4558336" y="3762802"/>
            <a:ext cx="642551" cy="3307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start of your R journey, many others are at the same stage, share your questions.</a:t>
            </a:r>
          </a:p>
          <a:p>
            <a:r>
              <a:rPr lang="en-US" dirty="0" smtClean="0"/>
              <a:t>Attend this workshop again, and others we offer</a:t>
            </a:r>
          </a:p>
          <a:p>
            <a:pPr lvl="1"/>
            <a:r>
              <a:rPr lang="en-US" dirty="0" smtClean="0"/>
              <a:t>Advanced R</a:t>
            </a:r>
          </a:p>
          <a:p>
            <a:pPr lvl="1"/>
            <a:r>
              <a:rPr lang="en-US" dirty="0" err="1" smtClean="0"/>
              <a:t>Specialised</a:t>
            </a:r>
            <a:r>
              <a:rPr lang="en-US" dirty="0" smtClean="0"/>
              <a:t> use-cases with R (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RNASeq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Friday help </a:t>
            </a:r>
            <a:r>
              <a:rPr lang="en-US" dirty="0" smtClean="0"/>
              <a:t>sessions at Clayton </a:t>
            </a:r>
            <a:r>
              <a:rPr lang="en-US" dirty="0" smtClean="0"/>
              <a:t>3:00pm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4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a programming language and your code can be recorded in an R script file. </a:t>
            </a:r>
          </a:p>
          <a:p>
            <a:endParaRPr lang="en-US" dirty="0" smtClean="0"/>
          </a:p>
          <a:p>
            <a:r>
              <a:rPr lang="en-US" dirty="0" smtClean="0"/>
              <a:t>Variable</a:t>
            </a:r>
          </a:p>
          <a:p>
            <a:r>
              <a:rPr lang="en-US" dirty="0" smtClean="0"/>
              <a:t>Assignment operator            </a:t>
            </a:r>
            <a:r>
              <a:rPr lang="en-US" b="1" dirty="0" smtClean="0"/>
              <a:t>&lt;-</a:t>
            </a:r>
          </a:p>
          <a:p>
            <a:r>
              <a:rPr lang="en-US" dirty="0" smtClean="0"/>
              <a:t>Functions                              </a:t>
            </a:r>
            <a:r>
              <a:rPr lang="en-US" b="1" dirty="0" err="1" smtClean="0"/>
              <a:t>functionName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Subset                                  </a:t>
            </a:r>
            <a:r>
              <a:rPr lang="en-US" b="1" dirty="0" smtClean="0"/>
              <a:t>[ x , y ]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Run code from R script	       </a:t>
            </a:r>
            <a:r>
              <a:rPr lang="en-US" b="1" dirty="0" smtClean="0"/>
              <a:t>command/control &lt;enter&gt;</a:t>
            </a:r>
          </a:p>
          <a:p>
            <a:r>
              <a:rPr lang="en-US" dirty="0" smtClean="0"/>
              <a:t>Swap between panes           </a:t>
            </a:r>
            <a:r>
              <a:rPr lang="en-US" b="1" dirty="0" smtClean="0"/>
              <a:t>control 1/2    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of R and take home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9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R </a:t>
            </a:r>
          </a:p>
          <a:p>
            <a:r>
              <a:rPr lang="en-US" dirty="0" smtClean="0"/>
              <a:t>The </a:t>
            </a:r>
            <a:r>
              <a:rPr lang="en-US" dirty="0"/>
              <a:t>basics of R – data objects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plotting </a:t>
            </a:r>
          </a:p>
          <a:p>
            <a:r>
              <a:rPr lang="en-US" dirty="0" smtClean="0"/>
              <a:t>How </a:t>
            </a:r>
            <a:r>
              <a:rPr lang="en-US" dirty="0"/>
              <a:t>to find more information for a specific task </a:t>
            </a:r>
          </a:p>
          <a:p>
            <a:r>
              <a:rPr lang="en-US" dirty="0" smtClean="0"/>
              <a:t>The </a:t>
            </a:r>
            <a:r>
              <a:rPr lang="en-US" dirty="0"/>
              <a:t>start of the journey, a network of R learners/users around you. </a:t>
            </a:r>
          </a:p>
          <a:p>
            <a:r>
              <a:rPr lang="en-US" dirty="0" smtClean="0"/>
              <a:t>Entry </a:t>
            </a:r>
            <a:r>
              <a:rPr lang="en-US" dirty="0"/>
              <a:t>into more advanced and </a:t>
            </a:r>
            <a:r>
              <a:rPr lang="en-US" dirty="0" smtClean="0"/>
              <a:t>specialized </a:t>
            </a:r>
            <a:r>
              <a:rPr lang="en-US" dirty="0"/>
              <a:t>uses of R for your research.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Objective(s) </a:t>
            </a:r>
            <a:r>
              <a:rPr lang="mr-IN" dirty="0" smtClean="0"/>
              <a:t>–</a:t>
            </a:r>
            <a:r>
              <a:rPr lang="en-US" dirty="0" smtClean="0"/>
              <a:t> What we hope you will get out of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0"/>
            <a:ext cx="8319621" cy="4638199"/>
          </a:xfrm>
        </p:spPr>
        <p:txBody>
          <a:bodyPr/>
          <a:lstStyle/>
          <a:p>
            <a:r>
              <a:rPr lang="en-US" dirty="0" smtClean="0"/>
              <a:t>It’s free, legally free. Active development. </a:t>
            </a:r>
          </a:p>
          <a:p>
            <a:r>
              <a:rPr lang="en-US" dirty="0" smtClean="0"/>
              <a:t>Reproducible analysis.</a:t>
            </a:r>
          </a:p>
          <a:p>
            <a:pPr lvl="1"/>
            <a:r>
              <a:rPr lang="en-US" dirty="0" smtClean="0"/>
              <a:t>Document what you have done with your data in code. </a:t>
            </a:r>
          </a:p>
          <a:p>
            <a:pPr lvl="1"/>
            <a:r>
              <a:rPr lang="en-US" dirty="0" smtClean="0"/>
              <a:t>Come back to it in days, months, years and you should know what was done.</a:t>
            </a:r>
          </a:p>
          <a:p>
            <a:r>
              <a:rPr lang="en-US" dirty="0" smtClean="0"/>
              <a:t>Low risk of inadvertent data loss/mutation.</a:t>
            </a:r>
          </a:p>
          <a:p>
            <a:pPr lvl="1"/>
            <a:r>
              <a:rPr lang="en-US" dirty="0" smtClean="0"/>
              <a:t>By design, R requires you to load your data in, what you do with the data is then written in code (R language). </a:t>
            </a:r>
          </a:p>
          <a:p>
            <a:r>
              <a:rPr lang="en-US" dirty="0" smtClean="0"/>
              <a:t>R can handle really large datasets.</a:t>
            </a:r>
          </a:p>
          <a:p>
            <a:pPr lvl="1"/>
            <a:r>
              <a:rPr lang="en-US" dirty="0" smtClean="0"/>
              <a:t>Excel is limited by 1,048,576 rows and 16,384 columns.</a:t>
            </a:r>
          </a:p>
          <a:p>
            <a:r>
              <a:rPr lang="en-US" dirty="0" smtClean="0"/>
              <a:t>Collaborative.</a:t>
            </a:r>
          </a:p>
          <a:p>
            <a:pPr lvl="1"/>
            <a:r>
              <a:rPr lang="en-US" dirty="0" smtClean="0"/>
              <a:t>Share your data and analysis.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way to explore, present and interpret your data</a:t>
            </a:r>
            <a:r>
              <a:rPr lang="mr-IN" dirty="0" smtClean="0"/>
              <a:t>…</a:t>
            </a:r>
            <a:r>
              <a:rPr lang="en-AU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7" y="813516"/>
            <a:ext cx="3682314" cy="2464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32" y="902486"/>
            <a:ext cx="3454718" cy="237557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84853" y="3278057"/>
            <a:ext cx="6188393" cy="2794620"/>
            <a:chOff x="2384853" y="3278057"/>
            <a:chExt cx="6188393" cy="27946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853" y="3278057"/>
              <a:ext cx="4015259" cy="27946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699015" y="4413757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Learn to encode data</a:t>
              </a:r>
            </a:p>
            <a:p>
              <a:r>
                <a:rPr lang="en-US" dirty="0" smtClean="0"/>
                <a:t>In a graph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85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R?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6" y="898954"/>
            <a:ext cx="8919520" cy="1595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6" y="3645243"/>
            <a:ext cx="2530196" cy="2323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46" y="3645243"/>
            <a:ext cx="2333384" cy="2323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46" y="4218803"/>
            <a:ext cx="3302000" cy="990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44866" y="2068833"/>
            <a:ext cx="214193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02443" y="-1260389"/>
            <a:ext cx="18473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626" y="2731524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specialized tools/libraries for specific purposes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194" y="3264925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Data Science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14604" y="326492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Rmarkdown</a:t>
            </a:r>
            <a:r>
              <a:rPr lang="en-US" dirty="0" smtClean="0"/>
              <a:t>: Documents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42454" y="3266167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Bioconductor</a:t>
            </a:r>
            <a:r>
              <a:rPr lang="en-US" smtClean="0"/>
              <a:t>: Bioinformatics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508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2239" y="5214551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www.rstudio.com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55714"/>
      </p:ext>
    </p:extLst>
  </p:cSld>
  <p:clrMapOvr>
    <a:masterClrMapping/>
  </p:clrMapOvr>
</p:sld>
</file>

<file path=ppt/theme/theme1.xml><?xml version="1.0" encoding="utf-8"?>
<a:theme xmlns:a="http://schemas.openxmlformats.org/drawingml/2006/main" name="4_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4659</TotalTime>
  <Words>472</Words>
  <Application>Microsoft Macintosh PowerPoint</Application>
  <PresentationFormat>On-screen Show (4:3)</PresentationFormat>
  <Paragraphs>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 Narrow</vt:lpstr>
      <vt:lpstr>Calibri</vt:lpstr>
      <vt:lpstr>Noto Sans Symbols</vt:lpstr>
      <vt:lpstr>Arial</vt:lpstr>
      <vt:lpstr>4_Title slide_2</vt:lpstr>
      <vt:lpstr>4_Standard slide</vt:lpstr>
      <vt:lpstr>Introducing R</vt:lpstr>
      <vt:lpstr>Today’s Objective(s) – What we hope you will get out of today</vt:lpstr>
      <vt:lpstr>Why R? (as opposed to Excel?)</vt:lpstr>
      <vt:lpstr>Why R? (as opposed to Excel?)</vt:lpstr>
      <vt:lpstr>Why R? (as opposed to Excel?)</vt:lpstr>
      <vt:lpstr>A better way to explore, present and interpret your data….</vt:lpstr>
      <vt:lpstr>How to get R?</vt:lpstr>
      <vt:lpstr>R and the interfaces to R</vt:lpstr>
      <vt:lpstr>R and the interfaces to R</vt:lpstr>
      <vt:lpstr>Today’s agenda</vt:lpstr>
      <vt:lpstr>What we won’t be covering but are important in the interest of time.</vt:lpstr>
      <vt:lpstr>How today’s workshop works – signalling for help</vt:lpstr>
      <vt:lpstr>The R workbook</vt:lpstr>
      <vt:lpstr>The R workbook – Challenges and tips</vt:lpstr>
      <vt:lpstr>Rounding up</vt:lpstr>
      <vt:lpstr>Basic concepts of R and take home messages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</dc:title>
  <cp:lastModifiedBy>Adele Barugahare</cp:lastModifiedBy>
  <cp:revision>29</cp:revision>
  <cp:lastPrinted>2017-11-01T00:28:45Z</cp:lastPrinted>
  <dcterms:modified xsi:type="dcterms:W3CDTF">2018-03-22T03:46:40Z</dcterms:modified>
</cp:coreProperties>
</file>